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02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8" r:id="rId15"/>
    <p:sldId id="316" r:id="rId16"/>
    <p:sldId id="317" r:id="rId17"/>
    <p:sldId id="304" r:id="rId18"/>
    <p:sldId id="319" r:id="rId19"/>
  </p:sldIdLst>
  <p:sldSz cx="9144000" cy="6858000" type="screen4x3"/>
  <p:notesSz cx="6797675" cy="9928225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ＭＳ Ｐゴシック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ＭＳ Ｐゴシック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ＭＳ Ｐゴシック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ＭＳ Ｐゴシック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4400" kern="1200">
        <a:solidFill>
          <a:schemeClr val="tx2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4400" kern="1200">
        <a:solidFill>
          <a:schemeClr val="tx2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4400" kern="1200">
        <a:solidFill>
          <a:schemeClr val="tx2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4400" kern="1200">
        <a:solidFill>
          <a:schemeClr val="tx2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061"/>
    <a:srgbClr val="5A7713"/>
    <a:srgbClr val="799C0D"/>
    <a:srgbClr val="946006"/>
    <a:srgbClr val="C47900"/>
    <a:srgbClr val="B90050"/>
    <a:srgbClr val="F49400"/>
    <a:srgbClr val="7A9C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7AA9893-7DF9-4CA3-8523-927A7898A263}" type="datetime1">
              <a:rPr lang="de-DE" altLang="de-DE"/>
              <a:pPr/>
              <a:t>26.08.2014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06F8494-F20F-4F61-9215-445095CC1AD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8469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08" tIns="46104" rIns="92208" bIns="46104" numCol="1" anchor="ctr" anchorCtr="0" compatLnSpc="1">
            <a:prstTxWarp prst="textNoShape">
              <a:avLst/>
            </a:prstTxWarp>
          </a:bodyPr>
          <a:lstStyle>
            <a:lvl1pPr algn="l" defTabSz="92233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08" tIns="46104" rIns="92208" bIns="46104" numCol="1" anchor="ctr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08" tIns="46104" rIns="92208" bIns="461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08" tIns="46104" rIns="92208" bIns="46104" numCol="1" anchor="b" anchorCtr="0" compatLnSpc="1">
            <a:prstTxWarp prst="textNoShape">
              <a:avLst/>
            </a:prstTxWarp>
          </a:bodyPr>
          <a:lstStyle>
            <a:lvl1pPr algn="l" defTabSz="92233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2925"/>
            <a:ext cx="29448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08" tIns="46104" rIns="92208" bIns="46104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fld id="{2F8E9590-EBD9-4434-BD88-60D092877B3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21352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922338"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62A04EB-A018-4FB2-89F7-21937809CD9C}" type="slidenum">
              <a:rPr lang="de-DE" altLang="de-DE" sz="1200"/>
              <a:pPr eaLnBrk="1" hangingPunct="1"/>
              <a:t>1</a:t>
            </a:fld>
            <a:endParaRPr lang="de-DE" altLang="de-DE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alt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922338"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A2D2BB1-80A7-4764-8881-54737D3F10F4}" type="slidenum">
              <a:rPr lang="de-DE" altLang="de-DE" sz="1200"/>
              <a:pPr eaLnBrk="1" hangingPunct="1"/>
              <a:t>2</a:t>
            </a:fld>
            <a:endParaRPr lang="de-DE" altLang="de-DE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alt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922338"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192D615-D359-4443-8B24-D84B42DB4B15}" type="slidenum">
              <a:rPr lang="de-DE" altLang="de-DE" sz="1200"/>
              <a:pPr eaLnBrk="1" hangingPunct="1"/>
              <a:t>17</a:t>
            </a:fld>
            <a:endParaRPr lang="de-DE" altLang="de-DE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4" descr="logo Kopi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3103" r="13942" b="2482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spect="1" noChangeArrowheads="1"/>
          </p:cNvSpPr>
          <p:nvPr>
            <p:ph type="ctrTitle"/>
          </p:nvPr>
        </p:nvSpPr>
        <p:spPr>
          <a:xfrm>
            <a:off x="838200" y="2286000"/>
            <a:ext cx="77724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38200" y="6386513"/>
            <a:ext cx="19050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 sz="1000">
                <a:solidFill>
                  <a:srgbClr val="191919"/>
                </a:solidFill>
              </a:defRPr>
            </a:lvl1pPr>
          </a:lstStyle>
          <a:p>
            <a:fld id="{B8609DFA-2271-40E3-9BD3-F1C4A0601198}" type="datetime1">
              <a:rPr lang="en-GB" altLang="de-DE"/>
              <a:pPr/>
              <a:t>26/08/2014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5112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32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10350" y="381000"/>
            <a:ext cx="2076450" cy="57451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076950" cy="5745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438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>
          <a:xfrm>
            <a:off x="381000" y="381000"/>
            <a:ext cx="7543800" cy="6096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82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484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5754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44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70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19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68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8726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7796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81000" y="381000"/>
            <a:ext cx="7543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pic>
        <p:nvPicPr>
          <p:cNvPr id="1027" name="Bild 3" descr="FHM_T_CO_h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6477000"/>
            <a:ext cx="3179763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A9C1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A9C13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A9C13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A9C13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A9C13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967B8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967B8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967B8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967B8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741363" y="2057400"/>
            <a:ext cx="7772400" cy="1981200"/>
          </a:xfrm>
          <a:noFill/>
        </p:spPr>
        <p:txBody>
          <a:bodyPr/>
          <a:lstStyle/>
          <a:p>
            <a:pPr algn="ctr" eaLnBrk="1" hangingPunct="1">
              <a:spcBef>
                <a:spcPts val="1200"/>
              </a:spcBef>
              <a:spcAft>
                <a:spcPts val="4200"/>
              </a:spcAft>
            </a:pPr>
            <a:r>
              <a:rPr lang="de-DE" altLang="de-DE" sz="4800" dirty="0" smtClean="0"/>
              <a:t>Temperaturkompensation </a:t>
            </a:r>
            <a:br>
              <a:rPr lang="de-DE" altLang="de-DE" sz="4800" dirty="0" smtClean="0"/>
            </a:br>
            <a:r>
              <a:rPr lang="de-DE" altLang="de-DE" sz="4800" dirty="0" smtClean="0"/>
              <a:t>in der Industrievermessung</a:t>
            </a:r>
            <a:r>
              <a:rPr lang="de-DE" altLang="de-DE" sz="3200" dirty="0" smtClean="0"/>
              <a:t/>
            </a:r>
            <a:br>
              <a:rPr lang="de-DE" altLang="de-DE" sz="3200" dirty="0" smtClean="0"/>
            </a:br>
            <a:r>
              <a:rPr lang="de-DE" altLang="de-DE" sz="1800" dirty="0" smtClean="0"/>
              <a:t/>
            </a:r>
            <a:br>
              <a:rPr lang="de-DE" altLang="de-DE" sz="1800" dirty="0" smtClean="0"/>
            </a:br>
            <a:r>
              <a:rPr lang="de-DE" altLang="de-DE" sz="1800" dirty="0" smtClean="0"/>
              <a:t/>
            </a:r>
            <a:br>
              <a:rPr lang="de-DE" altLang="de-DE" sz="1800" dirty="0" smtClean="0"/>
            </a:br>
            <a:r>
              <a:rPr lang="de-DE" altLang="de-DE" sz="1800" dirty="0"/>
              <a:t/>
            </a:r>
            <a:br>
              <a:rPr lang="de-DE" altLang="de-DE" sz="1800" dirty="0"/>
            </a:br>
            <a:r>
              <a:rPr lang="de-DE" altLang="de-DE" sz="1800" dirty="0" smtClean="0"/>
              <a:t/>
            </a:r>
            <a:br>
              <a:rPr lang="de-DE" altLang="de-DE" sz="1800" dirty="0" smtClean="0"/>
            </a:br>
            <a:r>
              <a:rPr lang="de-DE" altLang="de-DE" sz="1800" dirty="0"/>
              <a:t/>
            </a:r>
            <a:br>
              <a:rPr lang="de-DE" altLang="de-DE" sz="1800" dirty="0"/>
            </a:br>
            <a:r>
              <a:rPr lang="de-DE" altLang="de-DE" sz="1800" dirty="0" smtClean="0"/>
              <a:t/>
            </a:r>
            <a:br>
              <a:rPr lang="de-DE" altLang="de-DE" sz="1800" dirty="0" smtClean="0"/>
            </a:br>
            <a:r>
              <a:rPr lang="de-DE" altLang="de-DE" sz="2400" dirty="0" smtClean="0"/>
              <a:t>Jens Wambach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Bezugspunkt zur Anwendung der Kompensation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Korrektur der Beobachtungen nur im Objektkoordinatensystem möglich</a:t>
            </a:r>
          </a:p>
          <a:p>
            <a:endParaRPr lang="de-DE" dirty="0"/>
          </a:p>
          <a:p>
            <a:r>
              <a:rPr lang="de-DE" dirty="0" smtClean="0"/>
              <a:t>Bezugspunkt für Korrektur ist meist der Koordinatenursprung</a:t>
            </a:r>
          </a:p>
          <a:p>
            <a:endParaRPr lang="de-DE" dirty="0"/>
          </a:p>
          <a:p>
            <a:r>
              <a:rPr lang="de-DE" dirty="0" smtClean="0"/>
              <a:t>Tatsächlicher Ausdehnungsursprung weicht von diesem ab</a:t>
            </a:r>
          </a:p>
          <a:p>
            <a:endParaRPr lang="de-DE" dirty="0"/>
          </a:p>
          <a:p>
            <a:r>
              <a:rPr lang="de-DE" dirty="0" smtClean="0"/>
              <a:t>Falsche Annahme des Modells führt zu nicht </a:t>
            </a:r>
            <a:r>
              <a:rPr lang="de-DE" dirty="0" err="1" smtClean="0"/>
              <a:t>kompensierbaren</a:t>
            </a:r>
            <a:r>
              <a:rPr lang="de-DE" dirty="0" smtClean="0"/>
              <a:t> Abweichungen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15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Kompensation zum Koordinaten-ursprung</a:t>
            </a:r>
            <a:endParaRPr lang="de-DE" dirty="0"/>
          </a:p>
        </p:txBody>
      </p:sp>
      <p:pic>
        <p:nvPicPr>
          <p:cNvPr id="25602" name="Picture 2" descr="D:\Studium\Master\Masterarbeit\Abgabe\04_bilder\FreeCADDaten\UrsprungEcke\axometris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" y="1434215"/>
            <a:ext cx="4788353" cy="28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D:\Studium\Master\Masterarbeit\Abgabe\04_bilder\FreeCADDaten\UrsprungEcke\oberansic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5" y="3852463"/>
            <a:ext cx="4877420" cy="262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D:\Studium\Master\Masterarbeit\Abgabe\04_bilder\FreeCADDaten\UrsprungEcke\vorderansic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050" y="1124738"/>
            <a:ext cx="5130446" cy="22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39552" y="4276408"/>
            <a:ext cx="1652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Axometrische</a:t>
            </a:r>
            <a:r>
              <a:rPr lang="de-DE" sz="1200" dirty="0" smtClean="0"/>
              <a:t> Ansicht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240277" y="6486462"/>
            <a:ext cx="875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Draufsicht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6272346" y="3363637"/>
            <a:ext cx="1121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Vorderansicht</a:t>
            </a:r>
            <a:endParaRPr lang="de-DE"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71679" y="5151863"/>
            <a:ext cx="2668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200" dirty="0" smtClean="0"/>
              <a:t>Weiß = Referenzobjekt</a:t>
            </a:r>
          </a:p>
          <a:p>
            <a:pPr algn="l"/>
            <a:r>
              <a:rPr lang="de-DE" sz="1200" dirty="0" smtClean="0"/>
              <a:t>Schwarz = Ausdehnung nach Modell</a:t>
            </a:r>
          </a:p>
          <a:p>
            <a:pPr algn="l"/>
            <a:r>
              <a:rPr lang="de-DE" sz="1200" dirty="0" smtClean="0"/>
              <a:t>Rot = tatsächliche Ausdehnung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938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Kompensation zum Ausdehnungs-ursprung</a:t>
            </a:r>
            <a:endParaRPr lang="de-DE" dirty="0"/>
          </a:p>
        </p:txBody>
      </p:sp>
      <p:pic>
        <p:nvPicPr>
          <p:cNvPr id="26626" name="Picture 2" descr="D:\Studium\Master\Masterarbeit\Abgabe\04_bilder\FreeCADDaten\UrsprungMitte\axometris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09" y="1484784"/>
            <a:ext cx="4849987" cy="29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D:\Studium\Master\Masterarbeit\Abgabe\04_bilder\FreeCADDaten\UrsprungMitte\oberansic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3789040"/>
            <a:ext cx="457527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D:\Studium\Master\Masterarbeit\Abgabe\04_bilder\FreeCADDaten\UrsprungMitte\vorderansic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015694"/>
            <a:ext cx="4907018" cy="21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67544" y="4384171"/>
            <a:ext cx="1652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Axometrische</a:t>
            </a:r>
            <a:r>
              <a:rPr lang="de-DE" sz="1200" dirty="0" smtClean="0"/>
              <a:t> Ansicht</a:t>
            </a:r>
            <a:endParaRPr lang="de-DE" sz="1200" dirty="0"/>
          </a:p>
        </p:txBody>
      </p:sp>
      <p:sp>
        <p:nvSpPr>
          <p:cNvPr id="8" name="Textfeld 7"/>
          <p:cNvSpPr txBox="1"/>
          <p:nvPr/>
        </p:nvSpPr>
        <p:spPr>
          <a:xfrm>
            <a:off x="3899813" y="6381328"/>
            <a:ext cx="875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Draufsicht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083618" y="3140967"/>
            <a:ext cx="1121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Vorderansicht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39606" y="5151863"/>
            <a:ext cx="2668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200" dirty="0" smtClean="0"/>
              <a:t>Weiß = Referenzobjekt</a:t>
            </a:r>
          </a:p>
          <a:p>
            <a:pPr algn="l"/>
            <a:r>
              <a:rPr lang="de-DE" sz="1200" dirty="0" smtClean="0"/>
              <a:t>Schwarz = Ausdehnung nach Modell</a:t>
            </a:r>
          </a:p>
          <a:p>
            <a:pPr algn="l"/>
            <a:r>
              <a:rPr lang="de-DE" sz="1200" dirty="0" smtClean="0"/>
              <a:t>Rot = tatsächliche Ausdehnung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387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Festlegung des Ausdehnungsursprungs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Meist nicht bekannt</a:t>
            </a:r>
          </a:p>
          <a:p>
            <a:endParaRPr lang="de-DE" dirty="0"/>
          </a:p>
          <a:p>
            <a:r>
              <a:rPr lang="de-DE" dirty="0" smtClean="0"/>
              <a:t>Ableiten aus Plänen oder CAD - Modell</a:t>
            </a:r>
          </a:p>
          <a:p>
            <a:endParaRPr lang="de-DE" dirty="0"/>
          </a:p>
          <a:p>
            <a:r>
              <a:rPr lang="de-DE" dirty="0" smtClean="0"/>
              <a:t>Schätzen / Annähern</a:t>
            </a:r>
          </a:p>
          <a:p>
            <a:endParaRPr lang="de-DE" dirty="0"/>
          </a:p>
          <a:p>
            <a:r>
              <a:rPr lang="de-DE" dirty="0" smtClean="0"/>
              <a:t>Annäherung des Ausdehnungsursprungs führt zu deutlich besseren Ergebnissen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46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Erfolgreiche Kompensation der Ausdehnung</a:t>
            </a:r>
          </a:p>
          <a:p>
            <a:endParaRPr lang="de-DE" dirty="0" smtClean="0"/>
          </a:p>
          <a:p>
            <a:r>
              <a:rPr lang="de-DE" dirty="0" smtClean="0"/>
              <a:t>Abhängig von:</a:t>
            </a:r>
          </a:p>
          <a:p>
            <a:pPr lvl="1"/>
            <a:r>
              <a:rPr lang="de-DE" dirty="0" smtClean="0"/>
              <a:t>Wahl des Ausdehnungsursprung</a:t>
            </a:r>
            <a:endParaRPr lang="de-DE" dirty="0"/>
          </a:p>
          <a:p>
            <a:pPr lvl="1"/>
            <a:r>
              <a:rPr lang="de-DE" dirty="0" smtClean="0"/>
              <a:t>Genauigkeit der Temperaturerfassung</a:t>
            </a:r>
            <a:endParaRPr lang="de-DE" dirty="0"/>
          </a:p>
          <a:p>
            <a:pPr lvl="1"/>
            <a:r>
              <a:rPr lang="de-DE" dirty="0" smtClean="0"/>
              <a:t>Abweichung des Materials</a:t>
            </a:r>
          </a:p>
          <a:p>
            <a:pPr lvl="1"/>
            <a:r>
              <a:rPr lang="de-DE" dirty="0" smtClean="0"/>
              <a:t>Genauigkeit des Messsensors</a:t>
            </a:r>
          </a:p>
          <a:p>
            <a:pPr lvl="1"/>
            <a:r>
              <a:rPr lang="de-DE" dirty="0" smtClean="0"/>
              <a:t>Verteilung der Referenzpunkte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9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Bisher nur Angabe einer Temperatur möglich</a:t>
            </a:r>
          </a:p>
          <a:p>
            <a:endParaRPr lang="de-DE" dirty="0"/>
          </a:p>
          <a:p>
            <a:r>
              <a:rPr lang="de-DE" dirty="0" smtClean="0"/>
              <a:t>Angabe eines Materials</a:t>
            </a:r>
          </a:p>
          <a:p>
            <a:endParaRPr lang="de-DE" dirty="0" smtClean="0"/>
          </a:p>
          <a:p>
            <a:r>
              <a:rPr lang="de-DE" dirty="0" smtClean="0"/>
              <a:t>Angabe eines Bezugspunkts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Keine Abhängigkeiten der Feature beachtet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6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Komplexes Messobjekt</a:t>
            </a:r>
            <a:endParaRPr lang="de-DE" dirty="0"/>
          </a:p>
        </p:txBody>
      </p:sp>
      <p:pic>
        <p:nvPicPr>
          <p:cNvPr id="1028" name="Picture 4" descr="D:\Studium\Master\Masterarbeit\Abgabe\04_bilder\bilder\Vorrichtu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489654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Studium\Master\Masterarbeit\Abgabe\04_bilder\bilder\20140811_1743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1340768"/>
            <a:ext cx="3690157" cy="49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22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741363" y="2892152"/>
            <a:ext cx="7772400" cy="1905000"/>
          </a:xfrm>
          <a:noFill/>
        </p:spPr>
        <p:txBody>
          <a:bodyPr/>
          <a:lstStyle/>
          <a:p>
            <a:pPr algn="ctr" eaLnBrk="1" hangingPunct="1"/>
            <a:r>
              <a:rPr lang="de-DE" altLang="de-DE" sz="8000" dirty="0" smtClean="0"/>
              <a:t>Vielen Dank!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200" dirty="0"/>
              <a:t>HERNLA, Ing M. ; BÖNNIGER, T: Messunsicherheitsbilanzen für optische Koordinatenmesssysteme. In: Fachtagung „Messunsicherheit praxisgerecht bestimmen</a:t>
            </a:r>
            <a:r>
              <a:rPr lang="de-DE" sz="1200" dirty="0" smtClean="0"/>
              <a:t>“, 5</a:t>
            </a:r>
            <a:r>
              <a:rPr lang="de-DE" sz="1200" dirty="0"/>
              <a:t>.-6.11.2013 in Braunschweig VDI-Bericht 2216, VDI Verlag GmbH, </a:t>
            </a:r>
            <a:r>
              <a:rPr lang="de-DE" sz="1200" dirty="0" smtClean="0"/>
              <a:t>Düsseldorf 2013</a:t>
            </a:r>
            <a:r>
              <a:rPr lang="de-DE" sz="1200" dirty="0"/>
              <a:t>, S. 133-141 (2013</a:t>
            </a:r>
            <a:r>
              <a:rPr lang="de-DE" sz="1200" dirty="0" smtClean="0"/>
              <a:t>)</a:t>
            </a:r>
          </a:p>
          <a:p>
            <a:r>
              <a:rPr lang="de-DE" sz="1200" dirty="0"/>
              <a:t>DRIXLER, Erwin: Analyse der Form und Lage von Objekten im Raum, </a:t>
            </a:r>
            <a:r>
              <a:rPr lang="de-DE" sz="1200" dirty="0" smtClean="0"/>
              <a:t>Bayerischen Akademie </a:t>
            </a:r>
            <a:r>
              <a:rPr lang="de-DE" sz="1200" dirty="0"/>
              <a:t>der Wissenschaft, Diplomarbeit, </a:t>
            </a:r>
            <a:r>
              <a:rPr lang="de-DE" sz="1200" dirty="0" smtClean="0"/>
              <a:t>1993</a:t>
            </a:r>
          </a:p>
          <a:p>
            <a:r>
              <a:rPr lang="de-DE" sz="1200" dirty="0"/>
              <a:t>LINDNER, Helmut ; SIEBKE, Wolfgang (Hrsg.): Physik für Ingenieure : </a:t>
            </a:r>
            <a:r>
              <a:rPr lang="de-DE" sz="1200" dirty="0" smtClean="0"/>
              <a:t>mit zahlreichen </a:t>
            </a:r>
            <a:r>
              <a:rPr lang="de-DE" sz="1200" dirty="0"/>
              <a:t>Tabellen und Beispielen. 17. Aufl. München [u.a.] : Fachbuchverl. Leipzig im Carl-Hanser-Verl., 2006. – 795 S. </a:t>
            </a:r>
            <a:endParaRPr lang="de-DE" sz="1200" dirty="0" smtClean="0"/>
          </a:p>
          <a:p>
            <a:r>
              <a:rPr lang="de-DE" sz="1200" dirty="0"/>
              <a:t>LUX, M. ; WAMBACH, J. ; RAULS, B. ; KERN, F. ; PALUSZEK, H.: </a:t>
            </a:r>
            <a:r>
              <a:rPr lang="de-DE" sz="1200" dirty="0" err="1" smtClean="0"/>
              <a:t>OpenIndy</a:t>
            </a:r>
            <a:r>
              <a:rPr lang="de-DE" sz="1200" dirty="0" smtClean="0"/>
              <a:t> - </a:t>
            </a:r>
            <a:r>
              <a:rPr lang="de-DE" sz="1200" dirty="0"/>
              <a:t>eine Open-Source-Software für </a:t>
            </a:r>
            <a:r>
              <a:rPr lang="de-DE" sz="1200" dirty="0" err="1"/>
              <a:t>Industrimesssysteme</a:t>
            </a:r>
            <a:r>
              <a:rPr lang="de-DE" sz="1200" dirty="0"/>
              <a:t>. In: </a:t>
            </a:r>
            <a:r>
              <a:rPr lang="de-DE" sz="1200" dirty="0" err="1" smtClean="0"/>
              <a:t>Photogrammetrie</a:t>
            </a:r>
            <a:r>
              <a:rPr lang="de-DE" sz="1200" dirty="0" smtClean="0"/>
              <a:t>, </a:t>
            </a:r>
            <a:r>
              <a:rPr lang="de-DE" sz="1200" dirty="0" err="1" smtClean="0"/>
              <a:t>Laserscanning</a:t>
            </a:r>
            <a:r>
              <a:rPr lang="de-DE" sz="1200" dirty="0"/>
              <a:t>, Optische 3D-Messtechnik - Beiträge der Oldenburger 3D-Tage </a:t>
            </a:r>
            <a:r>
              <a:rPr lang="de-DE" sz="1200" dirty="0" smtClean="0"/>
              <a:t>2014 (2014</a:t>
            </a:r>
            <a:r>
              <a:rPr lang="de-DE" sz="1200" dirty="0"/>
              <a:t>), S. </a:t>
            </a:r>
            <a:r>
              <a:rPr lang="de-DE" sz="1200" dirty="0" smtClean="0"/>
              <a:t>134–144</a:t>
            </a:r>
          </a:p>
          <a:p>
            <a:r>
              <a:rPr lang="de-DE" sz="1200" dirty="0"/>
              <a:t>NIEMEIER, Wolfgang: Ausgleichungsrechnung : statistische </a:t>
            </a:r>
            <a:r>
              <a:rPr lang="de-DE" sz="1200" dirty="0" smtClean="0"/>
              <a:t>Auswertemethoden. 2</a:t>
            </a:r>
            <a:r>
              <a:rPr lang="de-DE" sz="1200" dirty="0"/>
              <a:t>., </a:t>
            </a:r>
            <a:r>
              <a:rPr lang="de-DE" sz="1200" dirty="0" err="1"/>
              <a:t>überarb</a:t>
            </a:r>
            <a:r>
              <a:rPr lang="de-DE" sz="1200" dirty="0"/>
              <a:t>. u. </a:t>
            </a:r>
            <a:r>
              <a:rPr lang="de-DE" sz="1200" dirty="0" err="1"/>
              <a:t>erw</a:t>
            </a:r>
            <a:r>
              <a:rPr lang="de-DE" sz="1200" dirty="0"/>
              <a:t>. Aufl. Berlin [u.a.] : de </a:t>
            </a:r>
            <a:r>
              <a:rPr lang="de-DE" sz="1200" dirty="0" err="1"/>
              <a:t>Gruyter</a:t>
            </a:r>
            <a:r>
              <a:rPr lang="de-DE" sz="1200" dirty="0"/>
              <a:t>, 2008. – XV, 493 S. </a:t>
            </a:r>
            <a:endParaRPr lang="de-DE" sz="1200" dirty="0" smtClean="0"/>
          </a:p>
          <a:p>
            <a:r>
              <a:rPr lang="de-DE" sz="1200" dirty="0"/>
              <a:t>CAROSIO, Alessandro (Hrsg.): Fehlertheorie und Ausgleichungsrechnung. Eidgenössische Technische Hochschule Zürich, Institut für Geodäsie und </a:t>
            </a:r>
            <a:r>
              <a:rPr lang="de-DE" sz="1200" dirty="0" err="1"/>
              <a:t>Photogrammetrie</a:t>
            </a:r>
            <a:r>
              <a:rPr lang="de-DE" sz="1200" dirty="0"/>
              <a:t>, </a:t>
            </a:r>
            <a:r>
              <a:rPr lang="de-DE" sz="1200" dirty="0" smtClean="0"/>
              <a:t>2006</a:t>
            </a:r>
          </a:p>
          <a:p>
            <a:r>
              <a:rPr lang="de-DE" sz="1200" dirty="0"/>
              <a:t>DILLINGER, Josef (Hrsg.): Fachkunde Metall. 55., neu bearb. Aufl. </a:t>
            </a:r>
            <a:r>
              <a:rPr lang="de-DE" sz="1200" dirty="0" err="1"/>
              <a:t>HaanGruiten</a:t>
            </a:r>
            <a:r>
              <a:rPr lang="de-DE" sz="1200" dirty="0"/>
              <a:t> : Verl. Europa-Lehrmittel, 2007 (Europa-Fachbuchreihe für metalltechnische Berufe). – 608 S</a:t>
            </a:r>
            <a:r>
              <a:rPr lang="de-DE" sz="1200" dirty="0" smtClean="0"/>
              <a:t>.</a:t>
            </a:r>
          </a:p>
          <a:p>
            <a:r>
              <a:rPr lang="en-US" sz="1200" dirty="0"/>
              <a:t>DOIRON, Ted: Uncertainties Related to Thermal Expansion in </a:t>
            </a:r>
            <a:r>
              <a:rPr lang="en-US" sz="1200" dirty="0" smtClean="0"/>
              <a:t>Dimensional Metrology</a:t>
            </a:r>
            <a:r>
              <a:rPr lang="en-US" sz="1200" dirty="0"/>
              <a:t>. In: NCSL International Measure. The Journal of Measurement </a:t>
            </a:r>
            <a:r>
              <a:rPr lang="en-US" sz="1200" dirty="0" smtClean="0"/>
              <a:t>Science. Vol</a:t>
            </a:r>
            <a:r>
              <a:rPr lang="en-US" sz="1200" dirty="0"/>
              <a:t>. 1 No. 4  December 2006 (</a:t>
            </a:r>
            <a:r>
              <a:rPr lang="en-US" sz="1200" dirty="0" smtClean="0"/>
              <a:t>2006)</a:t>
            </a:r>
          </a:p>
          <a:p>
            <a:r>
              <a:rPr lang="de-DE" sz="1200" dirty="0"/>
              <a:t>MUELANER, Jody ; MARTIN, Oliver C. ; MAROPOULOS, Paul G.: </a:t>
            </a:r>
            <a:r>
              <a:rPr lang="de-DE" sz="1200" dirty="0" err="1" smtClean="0"/>
              <a:t>Metrology</a:t>
            </a:r>
            <a:r>
              <a:rPr lang="de-DE" sz="1200" dirty="0" smtClean="0"/>
              <a:t> </a:t>
            </a:r>
            <a:r>
              <a:rPr lang="de-DE" sz="1200" dirty="0" err="1" smtClean="0"/>
              <a:t>enhanced</a:t>
            </a:r>
            <a:r>
              <a:rPr lang="de-DE" sz="1200" dirty="0" smtClean="0"/>
              <a:t> </a:t>
            </a:r>
            <a:r>
              <a:rPr lang="de-DE" sz="1200" dirty="0" err="1"/>
              <a:t>tooling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aerospace</a:t>
            </a:r>
            <a:r>
              <a:rPr lang="de-DE" sz="1200" dirty="0"/>
              <a:t> (</a:t>
            </a:r>
            <a:r>
              <a:rPr lang="de-DE" sz="1200" dirty="0" err="1"/>
              <a:t>meta</a:t>
            </a:r>
            <a:r>
              <a:rPr lang="de-DE" sz="1200" dirty="0"/>
              <a:t>): </a:t>
            </a:r>
            <a:r>
              <a:rPr lang="de-DE" sz="1200" dirty="0" err="1"/>
              <a:t>strategies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improved</a:t>
            </a:r>
            <a:r>
              <a:rPr lang="de-DE" sz="1200" dirty="0"/>
              <a:t> </a:t>
            </a:r>
            <a:r>
              <a:rPr lang="de-DE" sz="1200" dirty="0" err="1"/>
              <a:t>accuracy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 smtClean="0"/>
              <a:t>jig</a:t>
            </a:r>
            <a:r>
              <a:rPr lang="de-DE" sz="1200" dirty="0" smtClean="0"/>
              <a:t> </a:t>
            </a:r>
            <a:r>
              <a:rPr lang="de-DE" sz="1200" dirty="0" err="1" smtClean="0"/>
              <a:t>built</a:t>
            </a:r>
            <a:r>
              <a:rPr lang="de-DE" sz="1200" dirty="0" smtClean="0"/>
              <a:t> </a:t>
            </a:r>
            <a:r>
              <a:rPr lang="de-DE" sz="1200" dirty="0" err="1"/>
              <a:t>structures</a:t>
            </a:r>
            <a:r>
              <a:rPr lang="de-DE" sz="1200" dirty="0"/>
              <a:t>. In: SAE </a:t>
            </a:r>
            <a:r>
              <a:rPr lang="de-DE" sz="1200" dirty="0" err="1"/>
              <a:t>Aerotech</a:t>
            </a:r>
            <a:r>
              <a:rPr lang="de-DE" sz="1200" dirty="0"/>
              <a:t> 2011 (2011</a:t>
            </a:r>
            <a:r>
              <a:rPr lang="de-DE" sz="1200" dirty="0" smtClean="0"/>
              <a:t>)</a:t>
            </a:r>
          </a:p>
          <a:p>
            <a:r>
              <a:rPr lang="de-DE" sz="1200" dirty="0"/>
              <a:t>NEUMANN, Hans J.: Messen mit geringem Temperatureinfluss. In: QZ </a:t>
            </a:r>
            <a:r>
              <a:rPr lang="de-DE" sz="1200" dirty="0" smtClean="0"/>
              <a:t>Qualität und </a:t>
            </a:r>
            <a:r>
              <a:rPr lang="de-DE" sz="1200" dirty="0"/>
              <a:t>Zuverlässigkeit 1/2008 (2008), S. </a:t>
            </a:r>
            <a:r>
              <a:rPr lang="de-DE" sz="1200" dirty="0" smtClean="0"/>
              <a:t>30–33</a:t>
            </a:r>
          </a:p>
        </p:txBody>
      </p:sp>
    </p:spTree>
    <p:extLst>
      <p:ext uri="{BB962C8B-B14F-4D97-AF65-F5344CB8AC3E}">
        <p14:creationId xmlns:p14="http://schemas.microsoft.com/office/powerpoint/2010/main" val="13680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spect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altLang="de-DE" sz="3200" dirty="0" smtClean="0"/>
              <a:t>Übersicht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57200" y="1600200"/>
            <a:ext cx="8229600" cy="49675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altLang="de-DE" sz="2400" dirty="0" smtClean="0">
                <a:latin typeface="Georgia" charset="0"/>
              </a:rPr>
              <a:t>Entwicklung eines Verfahrens zur Temperaturkompensation</a:t>
            </a:r>
          </a:p>
          <a:p>
            <a:endParaRPr lang="de-DE" altLang="de-DE" sz="2400" dirty="0" smtClean="0">
              <a:latin typeface="Georgia" charset="0"/>
            </a:endParaRPr>
          </a:p>
          <a:p>
            <a:r>
              <a:rPr lang="de-DE" altLang="de-DE" sz="2400" dirty="0" smtClean="0">
                <a:latin typeface="Georgia" charset="0"/>
              </a:rPr>
              <a:t>Schwerpunkt ist die Ausdehnung des Messobjekts</a:t>
            </a:r>
          </a:p>
          <a:p>
            <a:endParaRPr lang="de-DE" altLang="de-DE" sz="2400" dirty="0" smtClean="0">
              <a:latin typeface="Georgia" charset="0"/>
            </a:endParaRPr>
          </a:p>
          <a:p>
            <a:r>
              <a:rPr lang="de-DE" altLang="de-DE" sz="2400" dirty="0" smtClean="0">
                <a:latin typeface="Georgia" charset="0"/>
              </a:rPr>
              <a:t>Open- Source</a:t>
            </a:r>
            <a:endParaRPr lang="de-DE" altLang="de-DE" sz="2400" dirty="0">
              <a:latin typeface="Georgia" charset="0"/>
            </a:endParaRPr>
          </a:p>
          <a:p>
            <a:endParaRPr lang="de-DE" altLang="de-DE" sz="2400" dirty="0">
              <a:latin typeface="Georgia" charset="0"/>
            </a:endParaRPr>
          </a:p>
          <a:p>
            <a:r>
              <a:rPr lang="de-DE" altLang="de-DE" sz="2400" dirty="0" smtClean="0">
                <a:latin typeface="Georgia" charset="0"/>
              </a:rPr>
              <a:t>Integration in </a:t>
            </a:r>
            <a:r>
              <a:rPr lang="de-DE" altLang="de-DE" sz="2400" dirty="0" err="1" smtClean="0">
                <a:latin typeface="Georgia" charset="0"/>
              </a:rPr>
              <a:t>OpenIndy</a:t>
            </a:r>
            <a:endParaRPr lang="de-DE" altLang="de-DE" sz="2400" dirty="0" smtClean="0">
              <a:latin typeface="Georgia" charset="0"/>
            </a:endParaRPr>
          </a:p>
          <a:p>
            <a:endParaRPr lang="de-DE" altLang="de-DE" sz="2400" dirty="0">
              <a:latin typeface="Georgia" charset="0"/>
            </a:endParaRPr>
          </a:p>
          <a:p>
            <a:r>
              <a:rPr lang="de-DE" altLang="de-DE" sz="2400" dirty="0" smtClean="0">
                <a:latin typeface="Georgia" charset="0"/>
              </a:rPr>
              <a:t>Validierung durch praxisnahe Messung</a:t>
            </a:r>
            <a:endParaRPr lang="de-DE" altLang="de-DE" dirty="0" smtClean="0">
              <a:latin typeface="Georgia" charset="0"/>
            </a:endParaRPr>
          </a:p>
          <a:p>
            <a:pPr eaLnBrk="1" hangingPunct="1"/>
            <a:endParaRPr lang="de-DE" altLang="de-DE" dirty="0" smtClean="0">
              <a:latin typeface="Georgi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Problematik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Thermische Ausdehnung des Werkstücks</a:t>
            </a:r>
          </a:p>
          <a:p>
            <a:endParaRPr lang="de-DE" dirty="0"/>
          </a:p>
          <a:p>
            <a:r>
              <a:rPr lang="de-DE" dirty="0" smtClean="0"/>
              <a:t>Abweichung zur Referenztemperatur</a:t>
            </a:r>
          </a:p>
          <a:p>
            <a:endParaRPr lang="de-DE" dirty="0"/>
          </a:p>
          <a:p>
            <a:r>
              <a:rPr lang="de-DE" dirty="0" smtClean="0"/>
              <a:t>Materialabhängige Ausdehnung</a:t>
            </a:r>
          </a:p>
          <a:p>
            <a:endParaRPr lang="de-DE" dirty="0"/>
          </a:p>
          <a:p>
            <a:r>
              <a:rPr lang="de-DE" dirty="0" smtClean="0"/>
              <a:t>Ausdehnung von 10m Stahl bei                                25°C entsprechen 0.8mm</a:t>
            </a:r>
          </a:p>
          <a:p>
            <a:endParaRPr lang="de-DE" dirty="0" smtClean="0"/>
          </a:p>
          <a:p>
            <a:r>
              <a:rPr lang="de-DE" dirty="0" smtClean="0"/>
              <a:t>Kompensation dieser Ausdehnung                           erforderlich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213654"/>
            <a:ext cx="3809583" cy="23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4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Problematik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Schwerpunkt mobile Messtechnik</a:t>
            </a:r>
          </a:p>
          <a:p>
            <a:endParaRPr lang="de-DE" dirty="0"/>
          </a:p>
          <a:p>
            <a:r>
              <a:rPr lang="de-DE" dirty="0" smtClean="0"/>
              <a:t>Klimatisierung des Messraums nicht realisierbar</a:t>
            </a:r>
          </a:p>
          <a:p>
            <a:endParaRPr lang="de-DE" dirty="0"/>
          </a:p>
          <a:p>
            <a:r>
              <a:rPr lang="de-DE" dirty="0" smtClean="0"/>
              <a:t>Rechnerische Korrektur der Ausdehnung</a:t>
            </a:r>
          </a:p>
          <a:p>
            <a:endParaRPr lang="de-DE" dirty="0"/>
          </a:p>
          <a:p>
            <a:r>
              <a:rPr lang="de-DE" dirty="0" smtClean="0"/>
              <a:t>Erfassung der Ausdehnung erforderlich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71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Erfassung der Temperatur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700808"/>
            <a:ext cx="3178696" cy="4425355"/>
          </a:xfrm>
        </p:spPr>
        <p:txBody>
          <a:bodyPr/>
          <a:lstStyle/>
          <a:p>
            <a:r>
              <a:rPr lang="de-DE" dirty="0" smtClean="0"/>
              <a:t>Erfassung der Objekttemperatur und des Materials</a:t>
            </a:r>
          </a:p>
          <a:p>
            <a:endParaRPr lang="de-DE" dirty="0"/>
          </a:p>
          <a:p>
            <a:r>
              <a:rPr lang="de-DE" dirty="0" smtClean="0"/>
              <a:t>Berechnung der Ausdehnung anhand dieser Werte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17" y="116632"/>
            <a:ext cx="1321879" cy="176250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060848"/>
            <a:ext cx="5544616" cy="433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7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Erfassung der Ausdehnung durch Transformation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Bestimmung der Objektausdehnung durch 9 Parameter Transformation</a:t>
            </a:r>
          </a:p>
          <a:p>
            <a:endParaRPr lang="de-DE" dirty="0"/>
          </a:p>
          <a:p>
            <a:r>
              <a:rPr lang="de-DE" dirty="0" smtClean="0"/>
              <a:t>Abhängigkeit von der Messgenauigkeit des Sensors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2" y="3648049"/>
            <a:ext cx="4829468" cy="243138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429000"/>
            <a:ext cx="4104456" cy="28694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34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 der Kompensation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741889" cy="5112568"/>
          </a:xfrm>
        </p:spPr>
      </p:pic>
    </p:spTree>
    <p:extLst>
      <p:ext uri="{BB962C8B-B14F-4D97-AF65-F5344CB8AC3E}">
        <p14:creationId xmlns:p14="http://schemas.microsoft.com/office/powerpoint/2010/main" val="136083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 der Kompensation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009090"/>
            <a:ext cx="6048672" cy="5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8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Verkettung der Transformationen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38026"/>
            <a:ext cx="6761725" cy="5071294"/>
          </a:xfrm>
        </p:spPr>
      </p:pic>
    </p:spTree>
    <p:extLst>
      <p:ext uri="{BB962C8B-B14F-4D97-AF65-F5344CB8AC3E}">
        <p14:creationId xmlns:p14="http://schemas.microsoft.com/office/powerpoint/2010/main" val="236602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-Mainz_Fachbereich-Technik_Pra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4400" b="0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4400" b="0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FH-Mainz_Fachbereich-Technik_Praesentation</Template>
  <TotalTime>0</TotalTime>
  <Words>604</Words>
  <Application>Microsoft Office PowerPoint</Application>
  <PresentationFormat>Bildschirmpräsentation (4:3)</PresentationFormat>
  <Paragraphs>104</Paragraphs>
  <Slides>18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FH-Mainz_Fachbereich-Technik_Praesentation</vt:lpstr>
      <vt:lpstr>Temperaturkompensation  in der Industrievermessung       Jens Wambach</vt:lpstr>
      <vt:lpstr>Übersicht</vt:lpstr>
      <vt:lpstr>Problematik</vt:lpstr>
      <vt:lpstr>Problematik</vt:lpstr>
      <vt:lpstr>Erfassung der Temperatur</vt:lpstr>
      <vt:lpstr>Erfassung der Ausdehnung durch Transformation</vt:lpstr>
      <vt:lpstr>Anwendung der Kompensation</vt:lpstr>
      <vt:lpstr>Anwendung der Kompensation</vt:lpstr>
      <vt:lpstr>Verkettung der Transformationen</vt:lpstr>
      <vt:lpstr>Bezugspunkt zur Anwendung der Kompensation</vt:lpstr>
      <vt:lpstr>Kompensation zum Koordinaten-ursprung</vt:lpstr>
      <vt:lpstr>Kompensation zum Ausdehnungs-ursprung</vt:lpstr>
      <vt:lpstr>Festlegung des Ausdehnungsursprungs</vt:lpstr>
      <vt:lpstr>Fazit und Ausblick</vt:lpstr>
      <vt:lpstr>Fazit und Ausblick</vt:lpstr>
      <vt:lpstr>Fazit und Ausblick</vt:lpstr>
      <vt:lpstr>Vielen Dank!</vt:lpstr>
      <vt:lpstr>Quellen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Mainz University of Applied Sciences  Fachbereich Technik</dc:title>
  <dc:creator>Jens Wambach</dc:creator>
  <cp:lastModifiedBy>Jens Wambach</cp:lastModifiedBy>
  <cp:revision>26</cp:revision>
  <dcterms:created xsi:type="dcterms:W3CDTF">2014-08-22T15:31:27Z</dcterms:created>
  <dcterms:modified xsi:type="dcterms:W3CDTF">2014-08-26T11:47:16Z</dcterms:modified>
</cp:coreProperties>
</file>